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9" r:id="rId2"/>
    <p:sldId id="257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001642"/>
    <a:srgbClr val="D4A198"/>
    <a:srgbClr val="6699FF"/>
    <a:srgbClr val="FF505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110" autoAdjust="0"/>
  </p:normalViewPr>
  <p:slideViewPr>
    <p:cSldViewPr snapToGrid="0">
      <p:cViewPr varScale="1">
        <p:scale>
          <a:sx n="70" d="100"/>
          <a:sy n="70" d="100"/>
        </p:scale>
        <p:origin x="330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5BFF9-7BF9-4415-8AC6-3E045CCBACD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7E54E6-B2C3-49D9-A9FC-F6C68C9209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6884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E78F1EE-11CC-4DE3-BC95-C46352F31C59}" type="datetimeFigureOut">
              <a:rPr lang="it-IT" smtClean="0"/>
              <a:t>04/12/2020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B55C995-4AB7-4EEB-8CE6-B69374C487B2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561270" y="344157"/>
            <a:ext cx="7928343" cy="1123135"/>
          </a:xfrm>
        </p:spPr>
        <p:txBody>
          <a:bodyPr>
            <a:normAutofit/>
          </a:bodyPr>
          <a:lstStyle/>
          <a:p>
            <a:r>
              <a:rPr lang="it-IT" sz="6000" dirty="0" smtClean="0">
                <a:solidFill>
                  <a:schemeClr val="tx2">
                    <a:lumMod val="50000"/>
                  </a:schemeClr>
                </a:solidFill>
                <a:latin typeface="Broadway" panose="04040905080B02020502" pitchFamily="82" charset="0"/>
              </a:rPr>
              <a:t>I.I.S. ROCCO </a:t>
            </a:r>
            <a:endParaRPr lang="it-IT" sz="6000" dirty="0">
              <a:solidFill>
                <a:schemeClr val="tx2">
                  <a:lumMod val="5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 rot="16200000">
            <a:off x="7712594" y="2005565"/>
            <a:ext cx="7432158" cy="1124394"/>
          </a:xfrm>
        </p:spPr>
        <p:txBody>
          <a:bodyPr>
            <a:normAutofit/>
          </a:bodyPr>
          <a:lstStyle/>
          <a:p>
            <a:r>
              <a:rPr lang="it-IT" sz="6000" dirty="0" smtClean="0">
                <a:solidFill>
                  <a:schemeClr val="tx2">
                    <a:lumMod val="50000"/>
                  </a:schemeClr>
                </a:solidFill>
                <a:latin typeface="Broadway" panose="04040905080B02020502" pitchFamily="82" charset="0"/>
              </a:rPr>
              <a:t>SCOTELLAR</a:t>
            </a:r>
            <a:endParaRPr lang="it-IT" sz="6000" dirty="0">
              <a:solidFill>
                <a:schemeClr val="tx2">
                  <a:lumMod val="5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637953" y="680484"/>
            <a:ext cx="2636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1600" dirty="0">
              <a:latin typeface="Palatino Linotype" panose="02040502050505030304" pitchFamily="18" charset="0"/>
            </a:endParaRPr>
          </a:p>
          <a:p>
            <a:endParaRPr lang="it-IT" sz="1600" dirty="0" smtClean="0">
              <a:latin typeface="Palatino Linotype" panose="02040502050505030304" pitchFamily="18" charset="0"/>
            </a:endParaRPr>
          </a:p>
          <a:p>
            <a:endParaRPr lang="it-IT" sz="1600" dirty="0">
              <a:latin typeface="Palatino Linotype" panose="02040502050505030304" pitchFamily="18" charset="0"/>
            </a:endParaRPr>
          </a:p>
          <a:p>
            <a:r>
              <a:rPr lang="it-IT" sz="1600" dirty="0" smtClean="0">
                <a:latin typeface="Palatino Linotype" panose="02040502050505030304" pitchFamily="18" charset="0"/>
              </a:rPr>
              <a:t>                      </a:t>
            </a:r>
            <a:endParaRPr lang="it-IT" sz="1600" dirty="0">
              <a:latin typeface="Palatino Linotype" panose="02040502050505030304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413" y="2083981"/>
            <a:ext cx="3965405" cy="3185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2158410" y="4622766"/>
            <a:ext cx="4913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 smtClean="0">
                <a:solidFill>
                  <a:schemeClr val="tx2">
                    <a:lumMod val="50000"/>
                  </a:schemeClr>
                </a:solidFill>
                <a:latin typeface="Broadway" panose="04040905080B02020502" pitchFamily="82" charset="0"/>
              </a:rPr>
              <a:t>SISTEMA MODA </a:t>
            </a:r>
            <a:endParaRPr lang="it-IT" sz="3600" dirty="0">
              <a:solidFill>
                <a:schemeClr val="tx2">
                  <a:lumMod val="5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318813" y="5269097"/>
            <a:ext cx="4353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By 4ªTM with Prof. Persico Maria</a:t>
            </a:r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36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/>
          <p:cNvSpPr>
            <a:spLocks noGrp="1"/>
          </p:cNvSpPr>
          <p:nvPr>
            <p:ph type="title"/>
          </p:nvPr>
        </p:nvSpPr>
        <p:spPr>
          <a:xfrm>
            <a:off x="1531088" y="219169"/>
            <a:ext cx="7506585" cy="2955851"/>
          </a:xfrm>
        </p:spPr>
        <p:txBody>
          <a:bodyPr>
            <a:noAutofit/>
          </a:bodyPr>
          <a:lstStyle/>
          <a:p>
            <a:pPr algn="l"/>
            <a:r>
              <a:rPr lang="it-IT" sz="4000" b="1" dirty="0" smtClean="0">
                <a:latin typeface="Gabriola" panose="04040605051002020D02" pitchFamily="82" charset="0"/>
              </a:rPr>
              <a:t>La moda non è solo abbigliamento</a:t>
            </a:r>
            <a:br>
              <a:rPr lang="it-IT" sz="4000" b="1" dirty="0" smtClean="0">
                <a:latin typeface="Gabriola" panose="04040605051002020D02" pitchFamily="82" charset="0"/>
              </a:rPr>
            </a:br>
            <a:r>
              <a:rPr lang="it-IT" sz="4000" b="1" dirty="0" smtClean="0">
                <a:latin typeface="Gabriola" panose="04040605051002020D02" pitchFamily="82" charset="0"/>
              </a:rPr>
              <a:t>ma è costume</a:t>
            </a:r>
            <a:br>
              <a:rPr lang="it-IT" sz="4000" b="1" dirty="0" smtClean="0">
                <a:latin typeface="Gabriola" panose="04040605051002020D02" pitchFamily="82" charset="0"/>
              </a:rPr>
            </a:br>
            <a:r>
              <a:rPr lang="it-IT" sz="4000" b="1" dirty="0" smtClean="0">
                <a:latin typeface="Gabriola" panose="04040605051002020D02" pitchFamily="82" charset="0"/>
              </a:rPr>
              <a:t>è un modo di vivere</a:t>
            </a:r>
            <a:br>
              <a:rPr lang="it-IT" sz="4000" b="1" dirty="0" smtClean="0">
                <a:latin typeface="Gabriola" panose="04040605051002020D02" pitchFamily="82" charset="0"/>
              </a:rPr>
            </a:br>
            <a:r>
              <a:rPr lang="it-IT" sz="4000" b="1" dirty="0" smtClean="0">
                <a:latin typeface="Gabriola" panose="04040605051002020D02" pitchFamily="82" charset="0"/>
              </a:rPr>
              <a:t>è società!</a:t>
            </a:r>
            <a:r>
              <a:rPr lang="it-IT" sz="40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it-IT" sz="4000" b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it-IT" sz="4000" b="1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059" y="0"/>
            <a:ext cx="4572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/>
          <p:nvPr/>
        </p:nvSpPr>
        <p:spPr>
          <a:xfrm>
            <a:off x="7559750" y="3175020"/>
            <a:ext cx="463225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b="1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società </a:t>
            </a:r>
            <a:endParaRPr lang="it-IT" sz="2400" b="1" dirty="0" smtClean="0">
              <a:solidFill>
                <a:schemeClr val="accent3">
                  <a:lumMod val="50000"/>
                </a:schemeClr>
              </a:solidFill>
              <a:latin typeface="Gabriola" panose="04040605051002020D02" pitchFamily="82" charset="0"/>
            </a:endParaRPr>
          </a:p>
          <a:p>
            <a:pPr algn="ctr">
              <a:lnSpc>
                <a:spcPct val="150000"/>
              </a:lnSpc>
            </a:pPr>
            <a:r>
              <a:rPr lang="it-IT" sz="24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ambiente</a:t>
            </a:r>
          </a:p>
          <a:p>
            <a:pPr algn="ctr">
              <a:lnSpc>
                <a:spcPct val="150000"/>
              </a:lnSpc>
            </a:pPr>
            <a:r>
              <a:rPr lang="it-IT" sz="24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salute    cultura</a:t>
            </a:r>
          </a:p>
          <a:p>
            <a:pPr algn="ctr">
              <a:lnSpc>
                <a:spcPct val="150000"/>
              </a:lnSpc>
            </a:pPr>
            <a:r>
              <a:rPr lang="it-IT" sz="24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tecnica   innovazione</a:t>
            </a:r>
          </a:p>
          <a:p>
            <a:pPr algn="ctr">
              <a:lnSpc>
                <a:spcPct val="150000"/>
              </a:lnSpc>
            </a:pPr>
            <a:r>
              <a:rPr lang="it-IT" sz="24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progettazione    organizzazione</a:t>
            </a:r>
          </a:p>
          <a:p>
            <a:pPr algn="ctr">
              <a:lnSpc>
                <a:spcPct val="150000"/>
              </a:lnSpc>
            </a:pPr>
            <a:r>
              <a:rPr lang="it-IT" sz="24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strategia    marketing    qualità   creatività  </a:t>
            </a:r>
          </a:p>
          <a:p>
            <a:pPr algn="ctr"/>
            <a:r>
              <a:rPr lang="it-IT" sz="24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it-IT" sz="28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</a:t>
            </a:r>
            <a:endParaRPr lang="it-IT" sz="2800" b="1" dirty="0">
              <a:solidFill>
                <a:schemeClr val="accent3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54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70838" y="164807"/>
            <a:ext cx="11203172" cy="68207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Il diplomato del sistema moda è un TECNICO</a:t>
            </a:r>
          </a:p>
          <a:p>
            <a:pPr marL="0" indent="0">
              <a:buNone/>
            </a:pPr>
            <a:endParaRPr lang="it-IT" dirty="0" smtClean="0">
              <a:solidFill>
                <a:schemeClr val="accent3">
                  <a:lumMod val="50000"/>
                </a:schemeClr>
              </a:solidFill>
              <a:latin typeface="Gabriola" panose="04040605051002020D02" pitchFamily="82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In grado di: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t-IT" sz="28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Ideare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t-IT" sz="28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Gestire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t-IT" sz="28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Progettare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t-IT" sz="28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Organizzare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t-IT" sz="28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Controllare la qualità delle materie prime e dei prodotti finiti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t-IT" sz="28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Contribuire all’innovazione creativa, produttiva ed organizzativa delle aziende del settore moda </a:t>
            </a:r>
          </a:p>
          <a:p>
            <a:pPr marL="0" indent="0">
              <a:lnSpc>
                <a:spcPct val="150000"/>
              </a:lnSpc>
              <a:buNone/>
            </a:pPr>
            <a:endParaRPr lang="it-IT" dirty="0">
              <a:solidFill>
                <a:schemeClr val="accent3">
                  <a:lumMod val="50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544" y="1"/>
            <a:ext cx="4568456" cy="4565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205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218888" y="674915"/>
            <a:ext cx="1024569" cy="3844887"/>
          </a:xfrm>
        </p:spPr>
        <p:txBody>
          <a:bodyPr>
            <a:normAutofit fontScale="90000"/>
          </a:bodyPr>
          <a:lstStyle/>
          <a:p>
            <a:r>
              <a:rPr lang="it-IT" sz="3600" b="1" dirty="0" smtClean="0">
                <a:latin typeface="Gabriola" panose="04040605051002020D02" pitchFamily="82" charset="0"/>
              </a:rPr>
              <a:t>P</a:t>
            </a:r>
            <a:br>
              <a:rPr lang="it-IT" sz="3600" b="1" dirty="0" smtClean="0">
                <a:latin typeface="Gabriola" panose="04040605051002020D02" pitchFamily="82" charset="0"/>
              </a:rPr>
            </a:br>
            <a:r>
              <a:rPr lang="it-IT" sz="3600" b="1" dirty="0" smtClean="0">
                <a:latin typeface="Gabriola" panose="04040605051002020D02" pitchFamily="82" charset="0"/>
              </a:rPr>
              <a:t>I</a:t>
            </a:r>
            <a:br>
              <a:rPr lang="it-IT" sz="3600" b="1" dirty="0" smtClean="0">
                <a:latin typeface="Gabriola" panose="04040605051002020D02" pitchFamily="82" charset="0"/>
              </a:rPr>
            </a:br>
            <a:r>
              <a:rPr lang="it-IT" sz="3600" b="1" dirty="0" smtClean="0">
                <a:latin typeface="Gabriola" panose="04040605051002020D02" pitchFamily="82" charset="0"/>
              </a:rPr>
              <a:t>A</a:t>
            </a:r>
            <a:br>
              <a:rPr lang="it-IT" sz="3600" b="1" dirty="0" smtClean="0">
                <a:latin typeface="Gabriola" panose="04040605051002020D02" pitchFamily="82" charset="0"/>
              </a:rPr>
            </a:br>
            <a:r>
              <a:rPr lang="it-IT" sz="3600" b="1" dirty="0" smtClean="0">
                <a:latin typeface="Gabriola" panose="04040605051002020D02" pitchFamily="82" charset="0"/>
              </a:rPr>
              <a:t>N</a:t>
            </a:r>
            <a:br>
              <a:rPr lang="it-IT" sz="3600" b="1" dirty="0" smtClean="0">
                <a:latin typeface="Gabriola" panose="04040605051002020D02" pitchFamily="82" charset="0"/>
              </a:rPr>
            </a:br>
            <a:r>
              <a:rPr lang="it-IT" sz="3600" b="1" dirty="0" smtClean="0">
                <a:latin typeface="Gabriola" panose="04040605051002020D02" pitchFamily="82" charset="0"/>
              </a:rPr>
              <a:t>O </a:t>
            </a:r>
            <a:br>
              <a:rPr lang="it-IT" sz="3600" b="1" dirty="0" smtClean="0">
                <a:latin typeface="Gabriola" panose="04040605051002020D02" pitchFamily="82" charset="0"/>
              </a:rPr>
            </a:br>
            <a:r>
              <a:rPr lang="it-IT" sz="3600" b="1" dirty="0" smtClean="0">
                <a:latin typeface="Gabriola" panose="04040605051002020D02" pitchFamily="82" charset="0"/>
              </a:rPr>
              <a:t>di   </a:t>
            </a:r>
            <a:r>
              <a:rPr lang="it-IT" sz="4400" b="1" dirty="0" smtClean="0">
                <a:latin typeface="Gabriola" panose="04040605051002020D02" pitchFamily="82" charset="0"/>
              </a:rPr>
              <a:t/>
            </a:r>
            <a:br>
              <a:rPr lang="it-IT" sz="4400" b="1" dirty="0" smtClean="0">
                <a:latin typeface="Gabriola" panose="04040605051002020D02" pitchFamily="82" charset="0"/>
              </a:rPr>
            </a:br>
            <a:endParaRPr lang="it-IT" sz="4400" b="1" dirty="0">
              <a:latin typeface="Gabriola" panose="04040605051002020D02" pitchFamily="82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52" t="18195" r="13059" b="12918"/>
          <a:stretch/>
        </p:blipFill>
        <p:spPr bwMode="auto">
          <a:xfrm>
            <a:off x="2373085" y="674914"/>
            <a:ext cx="6333512" cy="5521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9677400" y="3271157"/>
            <a:ext cx="56605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S</a:t>
            </a:r>
            <a:b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</a:br>
            <a: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T</a:t>
            </a:r>
            <a:b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</a:br>
            <a: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U</a:t>
            </a:r>
            <a:b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</a:br>
            <a: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D</a:t>
            </a:r>
            <a:b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</a:br>
            <a:r>
              <a:rPr lang="it-IT" sz="32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Gabriola" panose="04040605051002020D02" pitchFamily="82" charset="0"/>
                <a:ea typeface="+mj-ea"/>
                <a:cs typeface="+mj-c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959489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43445" y="-106363"/>
            <a:ext cx="9997440" cy="1143000"/>
          </a:xfrm>
        </p:spPr>
        <p:txBody>
          <a:bodyPr/>
          <a:lstStyle/>
          <a:p>
            <a:pPr algn="ctr"/>
            <a:r>
              <a:rPr lang="it-IT" b="1" dirty="0" smtClean="0">
                <a:latin typeface="Gabriola" panose="04040605051002020D02" pitchFamily="82" charset="0"/>
              </a:rPr>
              <a:t>Uscite didattiche </a:t>
            </a:r>
            <a:endParaRPr lang="it-IT" b="1" dirty="0">
              <a:latin typeface="Gabriola" panose="04040605051002020D02" pitchFamily="82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609600"/>
            <a:ext cx="1949904" cy="259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64" b="10926"/>
          <a:stretch/>
        </p:blipFill>
        <p:spPr bwMode="auto">
          <a:xfrm>
            <a:off x="5084768" y="1909535"/>
            <a:ext cx="2224311" cy="330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9" r="24107" b="2400"/>
          <a:stretch/>
        </p:blipFill>
        <p:spPr bwMode="auto">
          <a:xfrm>
            <a:off x="8349343" y="3742872"/>
            <a:ext cx="3091542" cy="279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519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870601" y="546780"/>
            <a:ext cx="9997440" cy="5647192"/>
          </a:xfrm>
        </p:spPr>
        <p:txBody>
          <a:bodyPr>
            <a:normAutofit fontScale="90000"/>
          </a:bodyPr>
          <a:lstStyle/>
          <a:p>
            <a:r>
              <a:rPr lang="it-IT" sz="4900" b="1" dirty="0" smtClean="0">
                <a:latin typeface="Gabriola" panose="04040605051002020D02" pitchFamily="82" charset="0"/>
              </a:rPr>
              <a:t>Sbocchi post diploma … </a:t>
            </a:r>
            <a:r>
              <a:rPr lang="it-IT" sz="4900" dirty="0" smtClean="0">
                <a:latin typeface="Gabriola" panose="04040605051002020D02" pitchFamily="82" charset="0"/>
              </a:rPr>
              <a:t/>
            </a:r>
            <a:br>
              <a:rPr lang="it-IT" sz="4900" dirty="0" smtClean="0">
                <a:latin typeface="Gabriola" panose="04040605051002020D02" pitchFamily="82" charset="0"/>
              </a:rPr>
            </a:br>
            <a:r>
              <a:rPr lang="it-IT" sz="4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br>
              <a:rPr lang="it-IT" sz="44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it-IT" sz="4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it-IT" sz="42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Campionarista </a:t>
            </a:r>
            <a: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/>
            </a:r>
            <a:b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Tecnico del controllo qualità</a:t>
            </a:r>
            <a:b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Tecnico della confezione</a:t>
            </a:r>
            <a:b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Tecnico della forma nel settore calzaturiero</a:t>
            </a:r>
            <a:b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it-IT" sz="42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Responsabile della </a:t>
            </a:r>
            <a:r>
              <a:rPr lang="it-IT" sz="42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produzione</a:t>
            </a:r>
            <a:br>
              <a:rPr lang="it-IT" sz="42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it-IT" sz="42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Percorso universitario o accademico</a:t>
            </a:r>
            <a:br>
              <a:rPr lang="it-IT" sz="42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</a:br>
            <a:r>
              <a:rPr lang="it-IT" sz="4200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 Insegnante presso gli istituti di istruzione secondaria di II grado</a:t>
            </a:r>
            <a:r>
              <a:rPr lang="it-IT" sz="440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it-IT" sz="4400" dirty="0">
                <a:solidFill>
                  <a:schemeClr val="accent3">
                    <a:lumMod val="50000"/>
                  </a:schemeClr>
                </a:solidFill>
              </a:rPr>
            </a:br>
            <a:endParaRPr lang="it-IT" sz="4800" dirty="0">
              <a:latin typeface="Gabriola" panose="04040605051002020D02" pitchFamily="82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8"/>
          <a:stretch/>
        </p:blipFill>
        <p:spPr bwMode="auto">
          <a:xfrm>
            <a:off x="8294914" y="561295"/>
            <a:ext cx="3159578" cy="199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3550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183</TotalTime>
  <Words>79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4" baseType="lpstr">
      <vt:lpstr>Broadway</vt:lpstr>
      <vt:lpstr>Calibri</vt:lpstr>
      <vt:lpstr>Gabriola</vt:lpstr>
      <vt:lpstr>Gill Sans MT</vt:lpstr>
      <vt:lpstr>Palatino Linotype</vt:lpstr>
      <vt:lpstr>Verdana</vt:lpstr>
      <vt:lpstr>Wingdings 2</vt:lpstr>
      <vt:lpstr>Solstizio</vt:lpstr>
      <vt:lpstr>I.I.S. ROCCO </vt:lpstr>
      <vt:lpstr>La moda non è solo abbigliamento ma è costume è un modo di vivere è società! </vt:lpstr>
      <vt:lpstr>Presentazione standard di PowerPoint</vt:lpstr>
      <vt:lpstr>P I A N O  di    </vt:lpstr>
      <vt:lpstr>Uscite didattiche </vt:lpstr>
      <vt:lpstr>Sbocchi post diploma …     Campionarista   Tecnico del controllo qualità  Tecnico della confezione  Tecnico della forma nel settore calzaturiero  Responsabile della produzione  Percorso universitario o accademico  Insegnante presso gli istituti di istruzione secondaria di II grado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SCOTELLARO</dc:title>
  <dc:creator>Allievo09</dc:creator>
  <cp:lastModifiedBy>Alessandra B</cp:lastModifiedBy>
  <cp:revision>21</cp:revision>
  <dcterms:created xsi:type="dcterms:W3CDTF">2019-11-27T08:37:46Z</dcterms:created>
  <dcterms:modified xsi:type="dcterms:W3CDTF">2020-12-04T18:39:40Z</dcterms:modified>
</cp:coreProperties>
</file>